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1" r:id="rId3"/>
    <p:sldId id="272" r:id="rId4"/>
    <p:sldId id="273" r:id="rId5"/>
    <p:sldId id="274" r:id="rId6"/>
    <p:sldId id="258" r:id="rId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>
        <p:scale>
          <a:sx n="50" d="100"/>
          <a:sy n="50" d="100"/>
        </p:scale>
        <p:origin x="-1934" y="-9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9A22F-212A-4C03-B019-082D6C21FD2E}" type="datetimeFigureOut">
              <a:rPr lang="ru-RU" smtClean="0"/>
              <a:t>30.06.2023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12F3B-E69C-4D35-80C4-9E7721FA9B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92492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9A22F-212A-4C03-B019-082D6C21FD2E}" type="datetimeFigureOut">
              <a:rPr lang="ru-RU" smtClean="0"/>
              <a:t>30.06.2023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12F3B-E69C-4D35-80C4-9E7721FA9B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51397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9A22F-212A-4C03-B019-082D6C21FD2E}" type="datetimeFigureOut">
              <a:rPr lang="ru-RU" smtClean="0"/>
              <a:t>30.06.2023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12F3B-E69C-4D35-80C4-9E7721FA9B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11534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9A22F-212A-4C03-B019-082D6C21FD2E}" type="datetimeFigureOut">
              <a:rPr lang="ru-RU" smtClean="0"/>
              <a:t>30.06.2023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12F3B-E69C-4D35-80C4-9E7721FA9B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01484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9A22F-212A-4C03-B019-082D6C21FD2E}" type="datetimeFigureOut">
              <a:rPr lang="ru-RU" smtClean="0"/>
              <a:t>30.06.2023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12F3B-E69C-4D35-80C4-9E7721FA9B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06967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9A22F-212A-4C03-B019-082D6C21FD2E}" type="datetimeFigureOut">
              <a:rPr lang="ru-RU" smtClean="0"/>
              <a:t>30.06.2023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12F3B-E69C-4D35-80C4-9E7721FA9B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01787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9A22F-212A-4C03-B019-082D6C21FD2E}" type="datetimeFigureOut">
              <a:rPr lang="ru-RU" smtClean="0"/>
              <a:t>30.06.2023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12F3B-E69C-4D35-80C4-9E7721FA9B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91869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9A22F-212A-4C03-B019-082D6C21FD2E}" type="datetimeFigureOut">
              <a:rPr lang="ru-RU" smtClean="0"/>
              <a:t>30.06.2023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12F3B-E69C-4D35-80C4-9E7721FA9B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90423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9A22F-212A-4C03-B019-082D6C21FD2E}" type="datetimeFigureOut">
              <a:rPr lang="ru-RU" smtClean="0"/>
              <a:t>30.06.2023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12F3B-E69C-4D35-80C4-9E7721FA9B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6032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9A22F-212A-4C03-B019-082D6C21FD2E}" type="datetimeFigureOut">
              <a:rPr lang="ru-RU" smtClean="0"/>
              <a:t>30.06.2023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12F3B-E69C-4D35-80C4-9E7721FA9B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92155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9A22F-212A-4C03-B019-082D6C21FD2E}" type="datetimeFigureOut">
              <a:rPr lang="ru-RU" smtClean="0"/>
              <a:t>30.06.2023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12F3B-E69C-4D35-80C4-9E7721FA9B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01095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69A22F-212A-4C03-B019-082D6C21FD2E}" type="datetimeFigureOut">
              <a:rPr lang="ru-RU" smtClean="0"/>
              <a:t>30.06.2023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312F3B-E69C-4D35-80C4-9E7721FA9B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89587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sun9-71.userapi.com/impg/r79GgJoBBxnuTfSQjluq7ZSt8Iyizhw9UFfxTw/2ZW4e0WToCU.jpg?size=1280x960&amp;quality=95&amp;sign=89e186576f081d87ea4b27ecc1da4a4d&amp;type=alb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43001"/>
            <a:ext cx="12192000" cy="914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-385011" y="-1143001"/>
            <a:ext cx="13186611" cy="9144001"/>
          </a:xfrm>
          <a:prstGeom prst="rect">
            <a:avLst/>
          </a:prstGeom>
          <a:solidFill>
            <a:schemeClr val="tx1">
              <a:alpha val="2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9600" b="1" dirty="0" smtClean="0">
              <a:latin typeface="Arial Black" panose="020B0A04020102020204" pitchFamily="34" charset="0"/>
            </a:endParaRPr>
          </a:p>
          <a:p>
            <a:pPr algn="ctr"/>
            <a:r>
              <a:rPr lang="ru-RU" sz="9600" b="1" dirty="0" smtClean="0">
                <a:latin typeface="Arial Black" panose="020B0A04020102020204" pitchFamily="34" charset="0"/>
              </a:rPr>
              <a:t>Горный</a:t>
            </a:r>
          </a:p>
          <a:p>
            <a:pPr algn="ctr"/>
            <a:r>
              <a:rPr lang="ru-RU" sz="4400" b="1" dirty="0" smtClean="0">
                <a:latin typeface="Arial Black" panose="020B0A04020102020204" pitchFamily="34" charset="0"/>
              </a:rPr>
              <a:t>музей</a:t>
            </a:r>
            <a:endParaRPr lang="ru-RU" sz="4000" b="1" dirty="0">
              <a:latin typeface="Arial Black" panose="020B0A04020102020204" pitchFamily="34" charset="0"/>
            </a:endParaRP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7339263" y="4932947"/>
            <a:ext cx="5157537" cy="48127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>
            <a:off x="0" y="4884820"/>
            <a:ext cx="5021179" cy="48127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1446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/>
          <a:srcRect l="17323" t="24084" r="22834" b="13779"/>
          <a:stretch/>
        </p:blipFill>
        <p:spPr>
          <a:xfrm>
            <a:off x="7489644" y="697529"/>
            <a:ext cx="4702355" cy="3625870"/>
          </a:xfrm>
          <a:prstGeom prst="roundRect">
            <a:avLst>
              <a:gd name="adj" fmla="val 25933"/>
            </a:avLst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3643" y="3213639"/>
            <a:ext cx="5362616" cy="4009393"/>
          </a:xfrm>
          <a:prstGeom prst="roundRect">
            <a:avLst>
              <a:gd name="adj" fmla="val 32084"/>
            </a:avLst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97980" y="3170779"/>
            <a:ext cx="4362321" cy="3261517"/>
          </a:xfrm>
          <a:prstGeom prst="roundRect">
            <a:avLst>
              <a:gd name="adj" fmla="val 28953"/>
            </a:avLst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59176" y="931132"/>
            <a:ext cx="4082950" cy="3052643"/>
          </a:xfrm>
          <a:prstGeom prst="roundRect">
            <a:avLst>
              <a:gd name="adj" fmla="val 22662"/>
            </a:avLst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6"/>
          <a:srcRect l="41645" t="17258" r="44934"/>
          <a:stretch/>
        </p:blipFill>
        <p:spPr>
          <a:xfrm>
            <a:off x="-3042581" y="1146939"/>
            <a:ext cx="1080141" cy="4437700"/>
          </a:xfrm>
          <a:prstGeom prst="roundRect">
            <a:avLst>
              <a:gd name="adj" fmla="val 50000"/>
            </a:avLst>
          </a:prstGeom>
        </p:spPr>
      </p:pic>
      <p:pic>
        <p:nvPicPr>
          <p:cNvPr id="2052" name="Picture 4" descr="https://sun9-18.userapi.com/impg/TE5L1az76vLWhXHqOiKLBAQfLEP4EyppSpV9kA/loT3EWYnajs.jpg?size=808x1080&amp;quality=95&amp;sign=9d57614149987990cd291df4540fcdd9&amp;type=album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9" t="-470" r="184" b="556"/>
          <a:stretch/>
        </p:blipFill>
        <p:spPr bwMode="auto">
          <a:xfrm>
            <a:off x="3634543" y="551176"/>
            <a:ext cx="4195667" cy="5605266"/>
          </a:xfrm>
          <a:prstGeom prst="roundRect">
            <a:avLst>
              <a:gd name="adj" fmla="val 25621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Овал 3"/>
          <p:cNvSpPr/>
          <p:nvPr/>
        </p:nvSpPr>
        <p:spPr>
          <a:xfrm>
            <a:off x="-401301" y="5401435"/>
            <a:ext cx="12994602" cy="182159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8"/>
          <a:srcRect l="35351" t="9176" r="47692" b="3666"/>
          <a:stretch/>
        </p:blipFill>
        <p:spPr>
          <a:xfrm>
            <a:off x="13428784" y="2211705"/>
            <a:ext cx="1188357" cy="4383316"/>
          </a:xfrm>
          <a:prstGeom prst="roundRect">
            <a:avLst>
              <a:gd name="adj" fmla="val 50000"/>
            </a:avLst>
          </a:prstGeom>
        </p:spPr>
      </p:pic>
      <p:sp>
        <p:nvSpPr>
          <p:cNvPr id="7" name="Овал 6"/>
          <p:cNvSpPr/>
          <p:nvPr/>
        </p:nvSpPr>
        <p:spPr>
          <a:xfrm>
            <a:off x="-1266970" y="-251006"/>
            <a:ext cx="14725940" cy="159319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2398899" y="-87301"/>
            <a:ext cx="7394201" cy="156966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sz="4800" b="1" dirty="0" smtClean="0">
                <a:solidFill>
                  <a:schemeClr val="accent6">
                    <a:lumMod val="75000"/>
                  </a:schemeClr>
                </a:solidFill>
                <a:latin typeface="Arial Black" panose="020B0A04020102020204" pitchFamily="34" charset="0"/>
              </a:rPr>
              <a:t>Геологическое собрание</a:t>
            </a:r>
            <a:endParaRPr lang="ru-RU" sz="3200" b="1" dirty="0">
              <a:solidFill>
                <a:schemeClr val="accent6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089102" y="5627335"/>
            <a:ext cx="8872298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700" dirty="0">
                <a:solidFill>
                  <a:schemeClr val="accent6">
                    <a:lumMod val="75000"/>
                  </a:schemeClr>
                </a:solidFill>
                <a:latin typeface="Arial Black" panose="020B0A04020102020204" pitchFamily="34" charset="0"/>
              </a:rPr>
              <a:t>Располагается в десяти залах и насчитывает более 177000 экспонатов. Экспозиции расположены по тематическим разделам: палеонтология, петрография, динамическая геология, а также полезные ископаемые России</a:t>
            </a:r>
            <a:r>
              <a:rPr lang="ru-RU" sz="1700" dirty="0" smtClean="0">
                <a:solidFill>
                  <a:schemeClr val="accent6">
                    <a:lumMod val="75000"/>
                  </a:schemeClr>
                </a:solidFill>
                <a:latin typeface="Arial Black" panose="020B0A04020102020204" pitchFamily="34" charset="0"/>
              </a:rPr>
              <a:t>.</a:t>
            </a:r>
            <a:endParaRPr lang="ru-RU" sz="1700" dirty="0">
              <a:solidFill>
                <a:schemeClr val="accent6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4060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"/>
          <a:srcRect l="18584" t="41223" r="3290" b="-1"/>
          <a:stretch/>
        </p:blipFill>
        <p:spPr>
          <a:xfrm>
            <a:off x="-1677125" y="3317474"/>
            <a:ext cx="5629372" cy="3166521"/>
          </a:xfrm>
          <a:prstGeom prst="roundRect">
            <a:avLst>
              <a:gd name="adj" fmla="val 41911"/>
            </a:avLst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3"/>
          <a:srcRect t="10394" b="14792"/>
          <a:stretch/>
        </p:blipFill>
        <p:spPr>
          <a:xfrm>
            <a:off x="9076698" y="3548477"/>
            <a:ext cx="3289062" cy="3289062"/>
          </a:xfrm>
          <a:prstGeom prst="roundRect">
            <a:avLst>
              <a:gd name="adj" fmla="val 21880"/>
            </a:avLst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"/>
          <a:srcRect t="23889" r="14852" b="33703"/>
          <a:stretch/>
        </p:blipFill>
        <p:spPr>
          <a:xfrm>
            <a:off x="8643789" y="1153134"/>
            <a:ext cx="3905250" cy="2599716"/>
          </a:xfrm>
          <a:prstGeom prst="roundRect">
            <a:avLst>
              <a:gd name="adj" fmla="val 29857"/>
            </a:avLst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5"/>
          <a:srcRect l="20072" t="25159" r="17057" b="26248"/>
          <a:stretch/>
        </p:blipFill>
        <p:spPr>
          <a:xfrm>
            <a:off x="0" y="876647"/>
            <a:ext cx="3179777" cy="2906370"/>
          </a:xfrm>
          <a:prstGeom prst="roundRect">
            <a:avLst>
              <a:gd name="adj" fmla="val 18609"/>
            </a:avLst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6"/>
          <a:srcRect l="-407" t="-438" r="280" b="-1"/>
          <a:stretch/>
        </p:blipFill>
        <p:spPr>
          <a:xfrm>
            <a:off x="3093819" y="1465150"/>
            <a:ext cx="6004361" cy="4013889"/>
          </a:xfrm>
          <a:prstGeom prst="roundRect">
            <a:avLst>
              <a:gd name="adj" fmla="val 0"/>
            </a:avLst>
          </a:prstGeom>
        </p:spPr>
      </p:pic>
      <p:sp>
        <p:nvSpPr>
          <p:cNvPr id="4" name="Овал 3"/>
          <p:cNvSpPr/>
          <p:nvPr/>
        </p:nvSpPr>
        <p:spPr>
          <a:xfrm>
            <a:off x="-401302" y="5161824"/>
            <a:ext cx="13183851" cy="206120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7"/>
          <a:srcRect l="35351" t="9176" r="47692" b="3666"/>
          <a:stretch/>
        </p:blipFill>
        <p:spPr>
          <a:xfrm>
            <a:off x="13428783" y="2100679"/>
            <a:ext cx="1188357" cy="4383316"/>
          </a:xfrm>
          <a:prstGeom prst="roundRect">
            <a:avLst>
              <a:gd name="adj" fmla="val 50000"/>
            </a:avLst>
          </a:prstGeom>
        </p:spPr>
      </p:pic>
      <p:sp>
        <p:nvSpPr>
          <p:cNvPr id="7" name="Овал 6"/>
          <p:cNvSpPr/>
          <p:nvPr/>
        </p:nvSpPr>
        <p:spPr>
          <a:xfrm>
            <a:off x="-1266970" y="-251006"/>
            <a:ext cx="14725940" cy="159319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2398900" y="-162720"/>
            <a:ext cx="7394201" cy="156966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sz="4800" b="1" dirty="0" smtClean="0">
                <a:solidFill>
                  <a:schemeClr val="accent5">
                    <a:lumMod val="75000"/>
                  </a:schemeClr>
                </a:solidFill>
                <a:latin typeface="Arial Black" panose="020B0A04020102020204" pitchFamily="34" charset="0"/>
              </a:rPr>
              <a:t>Минералогическое собрание</a:t>
            </a:r>
            <a:endParaRPr lang="ru-RU" sz="3200" b="1" dirty="0">
              <a:solidFill>
                <a:schemeClr val="accent5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385149" y="5479039"/>
            <a:ext cx="942170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chemeClr val="accent5">
                    <a:lumMod val="75000"/>
                  </a:schemeClr>
                </a:solidFill>
                <a:latin typeface="Arial Black" panose="020B0A04020102020204" pitchFamily="34" charset="0"/>
              </a:rPr>
              <a:t>С момента учреждения музея формирование минералогической коллекции было непосредственно связано с преподаванием минералогии – одной из основных учебных дисциплин в Горном институте. В семи залах представлены минералы, собранные многими поколениями отечественных и зарубежных ученых.</a:t>
            </a:r>
          </a:p>
        </p:txBody>
      </p:sp>
    </p:spTree>
    <p:extLst>
      <p:ext uri="{BB962C8B-B14F-4D97-AF65-F5344CB8AC3E}">
        <p14:creationId xmlns:p14="http://schemas.microsoft.com/office/powerpoint/2010/main" val="2641394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78742" y="916667"/>
            <a:ext cx="3905109" cy="52197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42009" y="877346"/>
            <a:ext cx="3543300" cy="264917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07663" y="3658352"/>
            <a:ext cx="3276600" cy="2449771"/>
          </a:xfrm>
          <a:prstGeom prst="rect">
            <a:avLst/>
          </a:prstGeom>
        </p:spPr>
      </p:pic>
      <p:sp>
        <p:nvSpPr>
          <p:cNvPr id="4" name="Овал 3"/>
          <p:cNvSpPr/>
          <p:nvPr/>
        </p:nvSpPr>
        <p:spPr>
          <a:xfrm>
            <a:off x="-401302" y="5161824"/>
            <a:ext cx="13183851" cy="206120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/>
          <a:srcRect l="-237" t="9176" r="203" b="3666"/>
          <a:stretch/>
        </p:blipFill>
        <p:spPr>
          <a:xfrm>
            <a:off x="3126475" y="1247977"/>
            <a:ext cx="6027083" cy="4008059"/>
          </a:xfrm>
          <a:prstGeom prst="rect">
            <a:avLst/>
          </a:prstGeom>
        </p:spPr>
      </p:pic>
      <p:sp>
        <p:nvSpPr>
          <p:cNvPr id="7" name="Овал 6"/>
          <p:cNvSpPr/>
          <p:nvPr/>
        </p:nvSpPr>
        <p:spPr>
          <a:xfrm>
            <a:off x="-1266970" y="-251006"/>
            <a:ext cx="14725940" cy="159319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2398899" y="-99636"/>
            <a:ext cx="7394201" cy="1323439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accent2">
                    <a:lumMod val="50000"/>
                  </a:schemeClr>
                </a:solidFill>
                <a:latin typeface="Arial Black" panose="020B0A04020102020204" pitchFamily="34" charset="0"/>
              </a:rPr>
              <a:t>Отдел истории горной и горнозаводской техники</a:t>
            </a:r>
            <a:endParaRPr lang="ru-RU" sz="2400" b="1" dirty="0">
              <a:solidFill>
                <a:schemeClr val="accent2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109049" y="5388898"/>
            <a:ext cx="942170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ru-RU" sz="1600" dirty="0">
                <a:solidFill>
                  <a:schemeClr val="accent2">
                    <a:lumMod val="50000"/>
                  </a:schemeClr>
                </a:solidFill>
                <a:latin typeface="Arial Black" panose="020B0A04020102020204" pitchFamily="34" charset="0"/>
              </a:rPr>
              <a:t>Представляет собой коллекцию моделей, макетов и образцов горной и горнозаводской техники XVIII-XX века, по своим масштабам, исторической ценности и качеству представленных экспонатов, не имеющую себе равных не только в России, но и в мире. Особую ценность имеют коллекции художественного литья, изделий из чугуна стали и бронзы.</a:t>
            </a:r>
          </a:p>
        </p:txBody>
      </p:sp>
    </p:spTree>
    <p:extLst>
      <p:ext uri="{BB962C8B-B14F-4D97-AF65-F5344CB8AC3E}">
        <p14:creationId xmlns:p14="http://schemas.microsoft.com/office/powerpoint/2010/main" val="2596081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sun9-44.userapi.com/impg/Ac-KVu8BuKXb2pp2cnm-chnVGSqlJe9ihS0frg/AJcTUM6LsRM.jpg?size=810x1080&amp;quality=95&amp;sign=a8bb1628f6ee76ad7573083791773972&amp;type=album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127"/>
          <a:stretch/>
        </p:blipFill>
        <p:spPr bwMode="auto">
          <a:xfrm>
            <a:off x="-736707" y="1203433"/>
            <a:ext cx="5089544" cy="4402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82790" y="866718"/>
            <a:ext cx="3907875" cy="522472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/>
          <a:srcRect t="23048"/>
          <a:stretch/>
        </p:blipFill>
        <p:spPr>
          <a:xfrm>
            <a:off x="4584204" y="1206208"/>
            <a:ext cx="3767219" cy="3865261"/>
          </a:xfrm>
          <a:prstGeom prst="rect">
            <a:avLst/>
          </a:prstGeom>
        </p:spPr>
      </p:pic>
      <p:sp>
        <p:nvSpPr>
          <p:cNvPr id="4" name="Овал 3"/>
          <p:cNvSpPr/>
          <p:nvPr/>
        </p:nvSpPr>
        <p:spPr>
          <a:xfrm>
            <a:off x="-401302" y="5161824"/>
            <a:ext cx="13183851" cy="206120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/>
          <p:cNvSpPr/>
          <p:nvPr/>
        </p:nvSpPr>
        <p:spPr>
          <a:xfrm>
            <a:off x="-1266970" y="-251006"/>
            <a:ext cx="14725940" cy="159319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2398899" y="217715"/>
            <a:ext cx="7394201" cy="707886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accent2">
                    <a:lumMod val="50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ru-RU" sz="4000" b="1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Техническое собрание</a:t>
            </a:r>
            <a:endParaRPr lang="ru-RU" sz="24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545160" y="5439656"/>
            <a:ext cx="942170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rgbClr val="002060"/>
                </a:solidFill>
                <a:latin typeface="Arial Black" panose="020B0A04020102020204" pitchFamily="34" charset="0"/>
              </a:rPr>
              <a:t>В экспозиции зала выставлены разнообразные художественные изделия из чугуна, бронзы и олова, металлические инструменты и предметы быта</a:t>
            </a:r>
            <a:r>
              <a:rPr lang="ru-RU" sz="16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.</a:t>
            </a:r>
            <a:r>
              <a:rPr lang="ru-RU" sz="1600" dirty="0">
                <a:solidFill>
                  <a:srgbClr val="002060"/>
                </a:solidFill>
                <a:latin typeface="Arial Black" panose="020B0A04020102020204" pitchFamily="34" charset="0"/>
              </a:rPr>
              <a:t> Многие экспонаты зала являются свидетелями триумфальных успехов русской промышленности на международных и всероссийских выставках.</a:t>
            </a:r>
            <a:endParaRPr lang="ru-RU" altLang="ru-RU" sz="1600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5602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s://sun9-76.userapi.com/impg/kPGWowCifjviOHjgRqRAOrfMNL3fdk-DsP5Tng/kKfeO8ftq70.jpg?size=810x1080&amp;quality=95&amp;sign=1176adced28e96325667b1d67800aa0e&amp;type=alb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500" y="694855"/>
            <a:ext cx="4301331" cy="5735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52450" y="2285136"/>
            <a:ext cx="6096000" cy="2554545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accent4">
                    <a:lumMod val="50000"/>
                  </a:schemeClr>
                </a:solidFill>
                <a:latin typeface="Arial Black" panose="020B0A04020102020204" pitchFamily="34" charset="0"/>
              </a:rPr>
              <a:t>В одном здании с музеем расположена церковь преподобного Макария  Египетского.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 smtClean="0">
                <a:solidFill>
                  <a:schemeClr val="accent4">
                    <a:lumMod val="50000"/>
                  </a:schemeClr>
                </a:solidFill>
                <a:latin typeface="Arial Black" panose="020B0A04020102020204" pitchFamily="34" charset="0"/>
              </a:rPr>
              <a:t>Современная </a:t>
            </a:r>
            <a:r>
              <a:rPr lang="ru-RU" sz="2000" dirty="0">
                <a:solidFill>
                  <a:schemeClr val="accent4">
                    <a:lumMod val="50000"/>
                  </a:schemeClr>
                </a:solidFill>
                <a:latin typeface="Arial Black" panose="020B0A04020102020204" pitchFamily="34" charset="0"/>
              </a:rPr>
              <a:t>церковь была построена профессором архитектуры Андреем Никифоровичем Воронихиным во время перестройки Горного Кадетского Корпуса в 1806 - 1811 гг. </a:t>
            </a:r>
          </a:p>
        </p:txBody>
      </p:sp>
    </p:spTree>
    <p:extLst>
      <p:ext uri="{BB962C8B-B14F-4D97-AF65-F5344CB8AC3E}">
        <p14:creationId xmlns:p14="http://schemas.microsoft.com/office/powerpoint/2010/main" val="2840195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419</TotalTime>
  <Words>202</Words>
  <Application>Microsoft Office PowerPoint</Application>
  <PresentationFormat>Произвольный</PresentationFormat>
  <Paragraphs>13</Paragraphs>
  <Slides>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7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Acer</dc:creator>
  <cp:lastModifiedBy>ws lib-01</cp:lastModifiedBy>
  <cp:revision>19</cp:revision>
  <dcterms:created xsi:type="dcterms:W3CDTF">2023-06-02T18:26:16Z</dcterms:created>
  <dcterms:modified xsi:type="dcterms:W3CDTF">2023-06-30T14:13:48Z</dcterms:modified>
</cp:coreProperties>
</file>